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59" r:id="rId4"/>
    <p:sldId id="258" r:id="rId5"/>
    <p:sldId id="257" r:id="rId6"/>
    <p:sldId id="263" r:id="rId7"/>
    <p:sldId id="260" r:id="rId8"/>
    <p:sldId id="261" r:id="rId9"/>
    <p:sldId id="265" r:id="rId10"/>
    <p:sldId id="269" r:id="rId11"/>
    <p:sldId id="264" r:id="rId12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-114" y="-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4687AA-4109-4DB4-B199-B6BA46275EFF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86A6D62-577B-45A6-B912-580FFAC298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9157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725C3-DE2C-48AB-9FB6-630CE26D2A03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5FE00-F8E5-4757-A5DD-EE935A08DF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1827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53928-B11D-4C4C-BFB7-838A6839D674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29F5F-D0D9-47D8-A823-27072B8611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5150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8CFE7-94C9-44CF-BC10-7CB96B4CAEBA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03D5-0BA5-45D4-AFB0-DC0C33E6B0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2429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AE1CD-1DD7-4480-A74B-BBDC2759C2AB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78EDD-5441-46B7-8DDE-8E3E0F7D77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9459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97763-A41C-4AA3-A501-4327C5C65EE5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3F9048-C479-4EF9-BFF0-48727DBAB3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181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D9B6E-3F0B-498C-A7D8-9197D5475816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71929-CBEE-4CAC-A06E-132E4C52BD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4005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E1E9F-A970-473D-8ADB-8E485A3C0C78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011D7-71E7-497D-BE4C-47828EEBBF3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477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1119F-6FAE-441C-BDF7-2074808232B8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F40B1-CF72-41E6-945B-9D23D0BE69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1724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9B2E8-A466-403D-A449-69F83D03029F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C82BCC-F0B2-48BF-AAFD-4B44099F2B6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0578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C978A-B832-4F89-96E4-588E30F2C15C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A0122-0931-4829-AB33-9675E8044BF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517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58B86-59C6-445A-8BCB-83A97A4640AD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B727A-AEF0-4D5A-9D4E-11D492E8F3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842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173C2BE-DC96-4290-B3BF-295A8C2D7602}" type="datetimeFigureOut">
              <a:rPr lang="ru-RU"/>
              <a:pPr>
                <a:defRPr/>
              </a:pPr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EDB186E-CDB3-46D9-AC37-9F236B85FE7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1524000" y="1666875"/>
            <a:ext cx="9144000" cy="1290638"/>
          </a:xfrm>
        </p:spPr>
        <p:txBody>
          <a:bodyPr/>
          <a:lstStyle/>
          <a:p>
            <a:r>
              <a:rPr lang="ru-RU" alt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ОБРАБОТКИ ДАННЫХ БОРТОВОЙ ГЕОФИЗИЧЕСКОЙ АППАРАТУРЫ ДЛЯ ВЫЯВЛЕНИЯ СЕЙСМИЧЕСКОЙ АКТИВНОСТИ</a:t>
            </a:r>
            <a:endParaRPr lang="ru-RU" altLang="ru-RU" dirty="0" smtClean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3182938"/>
            <a:ext cx="10086975" cy="2170112"/>
          </a:xfrm>
        </p:spPr>
        <p:txBody>
          <a:bodyPr rtlCol="0">
            <a:normAutofit fontScale="32500" lnSpcReduction="2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И. В. Суровцева</a:t>
            </a:r>
            <a:r>
              <a:rPr lang="ru-RU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О. Скрипачев</a:t>
            </a:r>
            <a:r>
              <a:rPr lang="ru-RU" sz="72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 И. Барсуков</a:t>
            </a:r>
            <a:r>
              <a:rPr lang="ru-RU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А.О. Жуков</a:t>
            </a:r>
            <a:r>
              <a:rPr lang="ru-RU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5600" baseline="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5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5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Московский </a:t>
            </a:r>
            <a:r>
              <a:rPr lang="ru-RU" sz="5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университет (МИРЭА), г. Москва</a:t>
            </a:r>
            <a:endParaRPr lang="ru-RU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5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5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исследовательский университет Высшая школа экономики</a:t>
            </a:r>
            <a:r>
              <a:rPr lang="ru-RU" sz="5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</a:t>
            </a:r>
            <a:r>
              <a:rPr lang="ru-RU" sz="5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Москва</a:t>
            </a:r>
            <a:endParaRPr lang="ru-RU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5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5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астрономический институт им. П. К. </a:t>
            </a:r>
            <a:r>
              <a:rPr lang="ru-RU" sz="5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Штернберга</a:t>
            </a:r>
            <a:r>
              <a:rPr lang="ru-RU" sz="5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МГУ, </a:t>
            </a:r>
            <a:r>
              <a:rPr lang="ru-RU" sz="5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5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Москва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838200" y="261938"/>
            <a:ext cx="10515600" cy="433387"/>
          </a:xfrm>
        </p:spPr>
        <p:txBody>
          <a:bodyPr/>
          <a:lstStyle/>
          <a:p>
            <a:pPr algn="ctr"/>
            <a:r>
              <a:rPr lang="ru-RU" alt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и задачи исследования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0838" y="1220788"/>
            <a:ext cx="11320462" cy="558383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Выявление наиболее информативных высот ионосферы для диагностики повышенной сейсмической активности.</a:t>
            </a:r>
          </a:p>
          <a:p>
            <a:pPr marL="342900" indent="-342900"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Выполнить оценку параметров ионосферы, измеряемых бортовой аппаратурой космических аппаратов на разных орбитах по высоте.</a:t>
            </a:r>
          </a:p>
          <a:p>
            <a:pPr marL="342900" indent="-342900"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Разработка элементов технологии обработки данных бортовой научной аппаратуры (БНА)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алгоритмов обработки исходных данных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CHAMP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КА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DEMETER;</a:t>
            </a:r>
          </a:p>
          <a:p>
            <a:pPr marL="342900" indent="-342900"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программных модулей обработки данных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реализация методики обработки данных БНА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8" y="579438"/>
            <a:ext cx="1789112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2405063"/>
            <a:ext cx="1789113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Заголовок 1"/>
          <p:cNvSpPr>
            <a:spLocks noGrp="1"/>
          </p:cNvSpPr>
          <p:nvPr>
            <p:ph type="title"/>
          </p:nvPr>
        </p:nvSpPr>
        <p:spPr>
          <a:xfrm>
            <a:off x="839788" y="141288"/>
            <a:ext cx="10515600" cy="433387"/>
          </a:xfrm>
        </p:spPr>
        <p:txBody>
          <a:bodyPr/>
          <a:lstStyle/>
          <a:p>
            <a:pPr algn="ctr"/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качестве исходные данных приняты результаты измерений </a:t>
            </a:r>
            <a:endParaRPr lang="ru-RU" alt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125" name="Группа 29"/>
          <p:cNvGrpSpPr>
            <a:grpSpLocks/>
          </p:cNvGrpSpPr>
          <p:nvPr/>
        </p:nvGrpSpPr>
        <p:grpSpPr bwMode="auto">
          <a:xfrm>
            <a:off x="7772400" y="892175"/>
            <a:ext cx="4119563" cy="5083175"/>
            <a:chOff x="7753515" y="1357997"/>
            <a:chExt cx="4119340" cy="5083775"/>
          </a:xfrm>
        </p:grpSpPr>
        <p:pic>
          <p:nvPicPr>
            <p:cNvPr id="5179" name="Рисунок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515" y="1789205"/>
              <a:ext cx="3057360" cy="426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80" name="Рисунок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284"/>
            <a:stretch>
              <a:fillRect/>
            </a:stretch>
          </p:blipFill>
          <p:spPr bwMode="auto">
            <a:xfrm rot="10800000" flipV="1">
              <a:off x="10010429" y="3977156"/>
              <a:ext cx="1238250" cy="725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81" name="Рисунок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10875" y="2974218"/>
              <a:ext cx="1052513" cy="442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>
              <a:off x="10706105" y="5654279"/>
              <a:ext cx="981022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83" name="TextBox 8"/>
            <p:cNvSpPr txBox="1">
              <a:spLocks noChangeArrowheads="1"/>
            </p:cNvSpPr>
            <p:nvPr/>
          </p:nvSpPr>
          <p:spPr bwMode="auto">
            <a:xfrm>
              <a:off x="8153400" y="1357997"/>
              <a:ext cx="12554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ru-RU" altLang="ru-RU"/>
                <a:t>Высота, км</a:t>
              </a:r>
            </a:p>
          </p:txBody>
        </p:sp>
        <p:sp>
          <p:nvSpPr>
            <p:cNvPr id="5184" name="TextBox 10"/>
            <p:cNvSpPr txBox="1">
              <a:spLocks noChangeArrowheads="1"/>
            </p:cNvSpPr>
            <p:nvPr/>
          </p:nvSpPr>
          <p:spPr bwMode="auto">
            <a:xfrm>
              <a:off x="8340758" y="6072440"/>
              <a:ext cx="29887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ru-RU" altLang="ru-RU"/>
                <a:t>Электронная плотность, м</a:t>
              </a:r>
              <a:r>
                <a:rPr lang="ru-RU" altLang="ru-RU" baseline="30000"/>
                <a:t>-3</a:t>
              </a:r>
            </a:p>
          </p:txBody>
        </p:sp>
        <p:cxnSp>
          <p:nvCxnSpPr>
            <p:cNvPr id="13" name="Прямая со стрелкой 12"/>
            <p:cNvCxnSpPr/>
            <p:nvPr/>
          </p:nvCxnSpPr>
          <p:spPr>
            <a:xfrm flipH="1">
              <a:off x="10896595" y="4611169"/>
              <a:ext cx="3175" cy="1051049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>
              <a:stCxn id="5181" idx="2"/>
            </p:cNvCxnSpPr>
            <p:nvPr/>
          </p:nvCxnSpPr>
          <p:spPr>
            <a:xfrm>
              <a:off x="11337896" y="3417228"/>
              <a:ext cx="15874" cy="2244990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87" name="TextBox 17"/>
            <p:cNvSpPr txBox="1">
              <a:spLocks noChangeArrowheads="1"/>
            </p:cNvSpPr>
            <p:nvPr/>
          </p:nvSpPr>
          <p:spPr bwMode="auto">
            <a:xfrm>
              <a:off x="11337131" y="4417478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ru-RU"/>
                <a:t>660</a:t>
              </a:r>
              <a:endParaRPr lang="ru-RU" altLang="ru-RU"/>
            </a:p>
          </p:txBody>
        </p:sp>
        <p:sp>
          <p:nvSpPr>
            <p:cNvPr id="5188" name="TextBox 18"/>
            <p:cNvSpPr txBox="1">
              <a:spLocks noChangeArrowheads="1"/>
            </p:cNvSpPr>
            <p:nvPr/>
          </p:nvSpPr>
          <p:spPr bwMode="auto">
            <a:xfrm>
              <a:off x="10316652" y="4912690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ru-RU"/>
                <a:t>300</a:t>
              </a:r>
              <a:endParaRPr lang="ru-RU" altLang="ru-RU"/>
            </a:p>
          </p:txBody>
        </p:sp>
      </p:grp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884488" y="2405063"/>
          <a:ext cx="4537075" cy="14938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6392">
                  <a:extLst>
                    <a:ext uri="{9D8B030D-6E8A-4147-A177-3AD203B41FA5}">
                      <a16:colId xmlns:a16="http://schemas.microsoft.com/office/drawing/2014/main" xmlns="" val="113067400"/>
                    </a:ext>
                  </a:extLst>
                </a:gridCol>
                <a:gridCol w="2580683">
                  <a:extLst>
                    <a:ext uri="{9D8B030D-6E8A-4147-A177-3AD203B41FA5}">
                      <a16:colId xmlns:a16="http://schemas.microsoft.com/office/drawing/2014/main" xmlns="" val="222230833"/>
                    </a:ext>
                  </a:extLst>
                </a:gridCol>
              </a:tblGrid>
              <a:tr h="213405"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 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CHAMP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6547555"/>
                  </a:ext>
                </a:extLst>
              </a:tr>
              <a:tr h="426811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функционирования КА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15.07.2000 - 19.09.2010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xmlns="" val="408071243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Орбита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Околополярная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xmlns="" val="236736301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Наклонение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°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xmlns="" val="759449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296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км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xmlns="" val="243207821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мин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xmlns="" val="335643882"/>
                  </a:ext>
                </a:extLst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2881313" y="587375"/>
          <a:ext cx="4543425" cy="17224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9130">
                  <a:extLst>
                    <a:ext uri="{9D8B030D-6E8A-4147-A177-3AD203B41FA5}">
                      <a16:colId xmlns:a16="http://schemas.microsoft.com/office/drawing/2014/main" xmlns="" val="2284140537"/>
                    </a:ext>
                  </a:extLst>
                </a:gridCol>
                <a:gridCol w="2584295">
                  <a:extLst>
                    <a:ext uri="{9D8B030D-6E8A-4147-A177-3AD203B41FA5}">
                      <a16:colId xmlns:a16="http://schemas.microsoft.com/office/drawing/2014/main" xmlns="" val="1766632433"/>
                    </a:ext>
                  </a:extLst>
                </a:gridCol>
              </a:tblGrid>
              <a:tr h="22836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 </a:t>
                      </a:r>
                      <a:r>
                        <a:rPr lang="en-US" sz="14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DEMETER</a:t>
                      </a:r>
                      <a:r>
                        <a:rPr lang="ru-RU" sz="14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15578905"/>
                  </a:ext>
                </a:extLst>
              </a:tr>
              <a:tr h="426877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Время функционирования КА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400" b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.0</a:t>
                      </a: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b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.200</a:t>
                      </a: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 b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- 1</a:t>
                      </a: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b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ru-RU" sz="1400" b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.2010</a:t>
                      </a:r>
                    </a:p>
                  </a:txBody>
                  <a:tcPr marL="68570" marR="68570" marT="0" marB="0"/>
                </a:tc>
                <a:extLst>
                  <a:ext uri="{0D108BD9-81ED-4DB2-BD59-A6C34878D82A}">
                    <a16:rowId xmlns:a16="http://schemas.microsoft.com/office/drawing/2014/main" xmlns="" val="26271095"/>
                  </a:ext>
                </a:extLst>
              </a:tr>
              <a:tr h="426877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Орбита </a:t>
                      </a:r>
                    </a:p>
                  </a:txBody>
                  <a:tcPr marL="68570" marR="6857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Солнечно-синхронная 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10.30 LT и 22.30 LT</a:t>
                      </a:r>
                    </a:p>
                  </a:txBody>
                  <a:tcPr marL="68570" marR="68570" marT="0" marB="0"/>
                </a:tc>
                <a:extLst>
                  <a:ext uri="{0D108BD9-81ED-4DB2-BD59-A6C34878D82A}">
                    <a16:rowId xmlns:a16="http://schemas.microsoft.com/office/drawing/2014/main" xmlns="" val="2171226234"/>
                  </a:ext>
                </a:extLst>
              </a:tr>
              <a:tr h="213439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Наклонение</a:t>
                      </a:r>
                    </a:p>
                  </a:txBody>
                  <a:tcPr marL="68570" marR="6857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98.2°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/>
                </a:tc>
                <a:extLst>
                  <a:ext uri="{0D108BD9-81ED-4DB2-BD59-A6C34878D82A}">
                    <a16:rowId xmlns:a16="http://schemas.microsoft.com/office/drawing/2014/main" xmlns="" val="2978162098"/>
                  </a:ext>
                </a:extLst>
              </a:tr>
              <a:tr h="213439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Высота</a:t>
                      </a:r>
                    </a:p>
                  </a:txBody>
                  <a:tcPr marL="68570" marR="6857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715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660 (2005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км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/>
                </a:tc>
                <a:extLst>
                  <a:ext uri="{0D108BD9-81ED-4DB2-BD59-A6C34878D82A}">
                    <a16:rowId xmlns:a16="http://schemas.microsoft.com/office/drawing/2014/main" xmlns="" val="1137175272"/>
                  </a:ext>
                </a:extLst>
              </a:tr>
              <a:tr h="213439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Период</a:t>
                      </a:r>
                    </a:p>
                  </a:txBody>
                  <a:tcPr marL="68570" marR="6857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мин</a:t>
                      </a:r>
                    </a:p>
                  </a:txBody>
                  <a:tcPr marL="68570" marR="68570" marT="0" marB="0"/>
                </a:tc>
                <a:extLst>
                  <a:ext uri="{0D108BD9-81ED-4DB2-BD59-A6C34878D82A}">
                    <a16:rowId xmlns:a16="http://schemas.microsoft.com/office/drawing/2014/main" xmlns="" val="106982019"/>
                  </a:ext>
                </a:extLst>
              </a:tr>
            </a:tbl>
          </a:graphicData>
        </a:graphic>
      </p:graphicFrame>
      <p:pic>
        <p:nvPicPr>
          <p:cNvPr id="5170" name="Рисунок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4029075"/>
            <a:ext cx="32861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1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4024313"/>
            <a:ext cx="3292475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Заголовок 1"/>
          <p:cNvSpPr txBox="1">
            <a:spLocks/>
          </p:cNvSpPr>
          <p:nvPr/>
        </p:nvSpPr>
        <p:spPr>
          <a:xfrm>
            <a:off x="931863" y="5876925"/>
            <a:ext cx="5870575" cy="433388"/>
          </a:xfrm>
          <a:prstGeom prst="rect">
            <a:avLst/>
          </a:prstGeom>
        </p:spPr>
        <p:txBody>
          <a:bodyPr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Траектории движения КА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DEMETER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слева) и КА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CHAMP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справа)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73" name="TextBox 20"/>
          <p:cNvSpPr txBox="1">
            <a:spLocks noChangeArrowheads="1"/>
          </p:cNvSpPr>
          <p:nvPr/>
        </p:nvSpPr>
        <p:spPr bwMode="auto">
          <a:xfrm>
            <a:off x="8466138" y="2906713"/>
            <a:ext cx="668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/>
              <a:t>Ночь</a:t>
            </a:r>
          </a:p>
        </p:txBody>
      </p:sp>
      <p:sp>
        <p:nvSpPr>
          <p:cNvPr id="5174" name="TextBox 21"/>
          <p:cNvSpPr txBox="1">
            <a:spLocks noChangeArrowheads="1"/>
          </p:cNvSpPr>
          <p:nvPr/>
        </p:nvSpPr>
        <p:spPr bwMode="auto">
          <a:xfrm>
            <a:off x="9301163" y="2135188"/>
            <a:ext cx="679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/>
              <a:t>День</a:t>
            </a:r>
          </a:p>
        </p:txBody>
      </p:sp>
      <p:sp>
        <p:nvSpPr>
          <p:cNvPr id="5175" name="Прямоугольник 2"/>
          <p:cNvSpPr>
            <a:spLocks noChangeArrowheads="1"/>
          </p:cNvSpPr>
          <p:nvPr/>
        </p:nvSpPr>
        <p:spPr bwMode="auto">
          <a:xfrm>
            <a:off x="307975" y="6362700"/>
            <a:ext cx="54181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*Использовались данные, предоставленные центром обработки плазменной физики (Франция)</a:t>
            </a:r>
            <a:endParaRPr lang="ru-RU" altLang="ru-RU" sz="1000"/>
          </a:p>
        </p:txBody>
      </p:sp>
      <p:pic>
        <p:nvPicPr>
          <p:cNvPr id="5176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163" y="6338888"/>
            <a:ext cx="1144587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77" name="Прямоугольник 30"/>
          <p:cNvSpPr>
            <a:spLocks noChangeArrowheads="1"/>
          </p:cNvSpPr>
          <p:nvPr/>
        </p:nvSpPr>
        <p:spPr bwMode="auto">
          <a:xfrm>
            <a:off x="6738938" y="6370638"/>
            <a:ext cx="46767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**Использовались данные, предоставленные геофизическим центром (Германия)</a:t>
            </a:r>
            <a:endParaRPr lang="ru-RU" altLang="ru-RU" sz="1000"/>
          </a:p>
        </p:txBody>
      </p:sp>
      <p:pic>
        <p:nvPicPr>
          <p:cNvPr id="5178" name="Рисунок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7600" y="6227763"/>
            <a:ext cx="6921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3388"/>
          </a:xfrm>
        </p:spPr>
        <p:txBody>
          <a:bodyPr/>
          <a:lstStyle/>
          <a:p>
            <a:pPr algn="ctr"/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Сейсмические события для исследования (</a:t>
            </a:r>
            <a:r>
              <a:rPr lang="en-US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M&gt;6, h&lt;50 </a:t>
            </a: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км)*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7538" y="968375"/>
          <a:ext cx="10956926" cy="52419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4903">
                  <a:extLst>
                    <a:ext uri="{9D8B030D-6E8A-4147-A177-3AD203B41FA5}">
                      <a16:colId xmlns:a16="http://schemas.microsoft.com/office/drawing/2014/main" xmlns="" val="2884691663"/>
                    </a:ext>
                  </a:extLst>
                </a:gridCol>
                <a:gridCol w="2896537">
                  <a:extLst>
                    <a:ext uri="{9D8B030D-6E8A-4147-A177-3AD203B41FA5}">
                      <a16:colId xmlns:a16="http://schemas.microsoft.com/office/drawing/2014/main" xmlns="" val="2493058487"/>
                    </a:ext>
                  </a:extLst>
                </a:gridCol>
                <a:gridCol w="1536149">
                  <a:extLst>
                    <a:ext uri="{9D8B030D-6E8A-4147-A177-3AD203B41FA5}">
                      <a16:colId xmlns:a16="http://schemas.microsoft.com/office/drawing/2014/main" xmlns="" val="2698233491"/>
                    </a:ext>
                  </a:extLst>
                </a:gridCol>
                <a:gridCol w="1885327">
                  <a:extLst>
                    <a:ext uri="{9D8B030D-6E8A-4147-A177-3AD203B41FA5}">
                      <a16:colId xmlns:a16="http://schemas.microsoft.com/office/drawing/2014/main" xmlns="" val="3186759476"/>
                    </a:ext>
                  </a:extLst>
                </a:gridCol>
                <a:gridCol w="1226811">
                  <a:extLst>
                    <a:ext uri="{9D8B030D-6E8A-4147-A177-3AD203B41FA5}">
                      <a16:colId xmlns:a16="http://schemas.microsoft.com/office/drawing/2014/main" xmlns="" val="1926523355"/>
                    </a:ext>
                  </a:extLst>
                </a:gridCol>
                <a:gridCol w="1287741">
                  <a:extLst>
                    <a:ext uri="{9D8B030D-6E8A-4147-A177-3AD203B41FA5}">
                      <a16:colId xmlns:a16="http://schemas.microsoft.com/office/drawing/2014/main" xmlns="" val="3400786346"/>
                    </a:ext>
                  </a:extLst>
                </a:gridCol>
                <a:gridCol w="1299458">
                  <a:extLst>
                    <a:ext uri="{9D8B030D-6E8A-4147-A177-3AD203B41FA5}">
                      <a16:colId xmlns:a16="http://schemas.microsoft.com/office/drawing/2014/main" xmlns="" val="2916755467"/>
                    </a:ext>
                  </a:extLst>
                </a:gridCol>
              </a:tblGrid>
              <a:tr h="414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№ п.п</a:t>
                      </a:r>
                      <a:r>
                        <a:rPr lang="ru-RU" sz="1400" dirty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Название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Дата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Магнитуда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Широта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Долгота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Глубина, км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230897347"/>
                  </a:ext>
                </a:extLst>
              </a:tr>
              <a:tr h="414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Боруджерд, Иран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31.03.2006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6.1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33.50N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48.78E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1554387117"/>
                  </a:ext>
                </a:extLst>
              </a:tr>
              <a:tr h="414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Сычуань, Китай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12.05.2008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7.9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31.00N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103.32E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3208262182"/>
                  </a:ext>
                </a:extLst>
              </a:tr>
              <a:tr h="414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Самоа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29.09.2009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8.1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15.49S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172.10W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3039315103"/>
                  </a:ext>
                </a:extLst>
              </a:tr>
              <a:tr h="4225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Аквила,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Италия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06.04.2009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42.33N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13.33E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2863491370"/>
                  </a:ext>
                </a:extLst>
              </a:tr>
              <a:tr h="414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Синьцзян, Китай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20.03.2008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7.2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35.49N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81.47E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397845378"/>
                  </a:ext>
                </a:extLst>
              </a:tr>
              <a:tr h="414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п-в Камчатка, Россия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20.04.2006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7.6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60.95N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167.09E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1263786534"/>
                  </a:ext>
                </a:extLst>
              </a:tr>
              <a:tr h="414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Курильские о-ва, Россия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15.11.2006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8.3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46.59N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153.27E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3457862963"/>
                  </a:ext>
                </a:extLst>
              </a:tr>
              <a:tr h="414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Тайвань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26.12.2006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7.1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21.80N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120.55E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3968143774"/>
                  </a:ext>
                </a:extLst>
              </a:tr>
              <a:tr h="414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п-в </a:t>
                      </a:r>
                      <a:r>
                        <a:rPr lang="ru-RU" sz="1400" dirty="0" err="1" smtClean="0">
                          <a:effectLst/>
                        </a:rPr>
                        <a:t>Минахаса</a:t>
                      </a:r>
                      <a:r>
                        <a:rPr lang="ru-RU" sz="1400" smtClean="0">
                          <a:effectLst/>
                        </a:rPr>
                        <a:t>,</a:t>
                      </a:r>
                      <a:r>
                        <a:rPr lang="ru-RU" sz="1400" baseline="0" smtClean="0">
                          <a:effectLst/>
                        </a:rPr>
                        <a:t> Индонезия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16.11.2008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7.4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1.27N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122.09E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3745284515"/>
                  </a:ext>
                </a:extLst>
              </a:tr>
              <a:tr h="414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о. Хонсю, Япония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19.07.2008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7.0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37.55</a:t>
                      </a:r>
                      <a:r>
                        <a:rPr lang="en-US" sz="1400" dirty="0">
                          <a:effectLst/>
                        </a:rPr>
                        <a:t>N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142.21</a:t>
                      </a:r>
                      <a:r>
                        <a:rPr lang="en-US" sz="1400" dirty="0">
                          <a:effectLst/>
                        </a:rPr>
                        <a:t>E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4249109950"/>
                  </a:ext>
                </a:extLst>
              </a:tr>
              <a:tr h="3432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Антофагаста, Чили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14.11.2007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7.7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22.25</a:t>
                      </a:r>
                      <a:r>
                        <a:rPr lang="en-US" sz="1400">
                          <a:effectLst/>
                        </a:rPr>
                        <a:t>S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69.89</a:t>
                      </a:r>
                      <a:r>
                        <a:rPr lang="en-US" sz="1400" dirty="0">
                          <a:effectLst/>
                        </a:rPr>
                        <a:t>W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3456520568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Центральное Перу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15.08.2007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8.0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13.39</a:t>
                      </a:r>
                      <a:r>
                        <a:rPr lang="en-US" sz="1400">
                          <a:effectLst/>
                        </a:rPr>
                        <a:t>S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76.60W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8" marR="60998" marT="0" marB="0" anchor="ctr"/>
                </a:tc>
                <a:extLst>
                  <a:ext uri="{0D108BD9-81ED-4DB2-BD59-A6C34878D82A}">
                    <a16:rowId xmlns:a16="http://schemas.microsoft.com/office/drawing/2014/main" xmlns="" val="2036100673"/>
                  </a:ext>
                </a:extLst>
              </a:tr>
            </a:tbl>
          </a:graphicData>
        </a:graphic>
      </p:graphicFrame>
      <p:sp>
        <p:nvSpPr>
          <p:cNvPr id="6261" name="Прямоугольник 1"/>
          <p:cNvSpPr>
            <a:spLocks noChangeArrowheads="1"/>
          </p:cNvSpPr>
          <p:nvPr/>
        </p:nvSpPr>
        <p:spPr bwMode="auto">
          <a:xfrm>
            <a:off x="8208963" y="6329363"/>
            <a:ext cx="24336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По данным геологической службы США</a:t>
            </a:r>
            <a:endParaRPr lang="ru-RU" altLang="ru-RU" sz="1000"/>
          </a:p>
        </p:txBody>
      </p:sp>
      <p:pic>
        <p:nvPicPr>
          <p:cNvPr id="6262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2600" y="6280150"/>
            <a:ext cx="9318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3388"/>
          </a:xfrm>
        </p:spPr>
        <p:txBody>
          <a:bodyPr/>
          <a:lstStyle/>
          <a:p>
            <a:pPr algn="ctr"/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Территориальное распределение выбранных землетрясений</a:t>
            </a:r>
          </a:p>
        </p:txBody>
      </p:sp>
      <p:pic>
        <p:nvPicPr>
          <p:cNvPr id="717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922338"/>
            <a:ext cx="11047412" cy="5668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838200" y="146050"/>
            <a:ext cx="10515600" cy="433388"/>
          </a:xfrm>
        </p:spPr>
        <p:txBody>
          <a:bodyPr/>
          <a:lstStyle/>
          <a:p>
            <a:pPr algn="ctr"/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Методика обработки измерений бортовой аппаратуры</a:t>
            </a:r>
            <a:endParaRPr lang="ru-RU" alt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Прямоугольник 4"/>
          <p:cNvSpPr>
            <a:spLocks noChangeArrowheads="1"/>
          </p:cNvSpPr>
          <p:nvPr/>
        </p:nvSpPr>
        <p:spPr bwMode="auto">
          <a:xfrm>
            <a:off x="392113" y="1089025"/>
            <a:ext cx="7331075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buFont typeface="Calibri Light" pitchFamily="34" charset="0"/>
              <a:buAutoNum type="arabicPeriod"/>
            </a:pP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Систематизация спутниковых данных для интервала [-60;10] суток относительно сейсмического события.</a:t>
            </a:r>
          </a:p>
          <a:p>
            <a:pPr eaLnBrk="1" hangingPunct="1">
              <a:lnSpc>
                <a:spcPct val="107000"/>
              </a:lnSpc>
              <a:buFont typeface="Calibri Light" pitchFamily="34" charset="0"/>
              <a:buAutoNum type="arabicPeriod"/>
            </a:pPr>
            <a:endParaRPr lang="ru-RU" altLang="ru-RU" sz="1100"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07000"/>
              </a:lnSpc>
              <a:buFont typeface="Calibri Light" pitchFamily="34" charset="0"/>
              <a:buAutoNum type="arabicPeriod"/>
            </a:pP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Анализ индексов геомагнитной активности (</a:t>
            </a:r>
            <a:r>
              <a:rPr lang="en-US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Kp</a:t>
            </a: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lang="en-US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интервале [-60;10] суток для каждого землетрясения.</a:t>
            </a:r>
          </a:p>
          <a:p>
            <a:pPr eaLnBrk="1" hangingPunct="1">
              <a:lnSpc>
                <a:spcPct val="107000"/>
              </a:lnSpc>
              <a:buFont typeface="Calibri Light" pitchFamily="34" charset="0"/>
              <a:buAutoNum type="arabicPeriod"/>
            </a:pPr>
            <a:endParaRPr lang="ru-RU" altLang="ru-RU" sz="1100"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07000"/>
              </a:lnSpc>
              <a:buFont typeface="Calibri Light" pitchFamily="34" charset="0"/>
              <a:buAutoNum type="arabicPeriod"/>
            </a:pP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Выборка спутниковых данных с учетом ограничения расстояния по формуле Добровольского R=10</a:t>
            </a:r>
            <a:r>
              <a:rPr lang="ru-RU" altLang="ru-RU" baseline="30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0.43</a:t>
            </a:r>
            <a:r>
              <a:rPr lang="en-US" altLang="ru-RU" baseline="30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</a:t>
            </a: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где </a:t>
            </a:r>
            <a:r>
              <a:rPr lang="en-US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 </a:t>
            </a: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магнитуда и осреднение полученных значений исследуемого параметра среды</a:t>
            </a:r>
            <a:r>
              <a:rPr lang="en-US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сутки.</a:t>
            </a:r>
          </a:p>
          <a:p>
            <a:pPr eaLnBrk="1" hangingPunct="1">
              <a:lnSpc>
                <a:spcPct val="107000"/>
              </a:lnSpc>
              <a:buFont typeface="Calibri Light" pitchFamily="34" charset="0"/>
              <a:buAutoNum type="arabicPeriod"/>
            </a:pPr>
            <a:endParaRPr lang="ru-RU" altLang="ru-RU" sz="1100"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07000"/>
              </a:lnSpc>
              <a:buFont typeface="Calibri Light" pitchFamily="34" charset="0"/>
              <a:buAutoNum type="arabicPeriod"/>
            </a:pP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Вычисление медианы и меры разброса (разность между третьим</a:t>
            </a:r>
            <a:r>
              <a:rPr lang="en-US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первым квартилями) осредненных данных и выявление значимых значений исследуемого параметра.</a:t>
            </a:r>
          </a:p>
          <a:p>
            <a:pPr eaLnBrk="1" hangingPunct="1">
              <a:lnSpc>
                <a:spcPct val="107000"/>
              </a:lnSpc>
              <a:buFont typeface="Calibri Light" pitchFamily="34" charset="0"/>
              <a:buAutoNum type="arabicPeriod"/>
            </a:pPr>
            <a:endParaRPr lang="ru-RU" altLang="ru-RU" sz="1100"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07000"/>
              </a:lnSpc>
              <a:spcAft>
                <a:spcPts val="800"/>
              </a:spcAft>
              <a:buFont typeface="Calibri Light" pitchFamily="34" charset="0"/>
              <a:buAutoNum type="arabicPeriod"/>
            </a:pP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Оценивание корреляции измерений, полученных бортовой аппаратурой КА </a:t>
            </a:r>
            <a:r>
              <a:rPr lang="en-US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CHAMP </a:t>
            </a: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</a:t>
            </a:r>
            <a:r>
              <a:rPr lang="en-US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DEMETER</a:t>
            </a:r>
            <a:r>
              <a:rPr lang="ru-RU" alt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altLang="ru-RU" sz="1100"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8196" name="Группа 44"/>
          <p:cNvGrpSpPr>
            <a:grpSpLocks/>
          </p:cNvGrpSpPr>
          <p:nvPr/>
        </p:nvGrpSpPr>
        <p:grpSpPr bwMode="auto">
          <a:xfrm>
            <a:off x="7572375" y="1089025"/>
            <a:ext cx="4059238" cy="4532313"/>
            <a:chOff x="7572375" y="1088968"/>
            <a:chExt cx="4058793" cy="4532451"/>
          </a:xfrm>
        </p:grpSpPr>
        <p:grpSp>
          <p:nvGrpSpPr>
            <p:cNvPr id="8197" name="Группа 5"/>
            <p:cNvGrpSpPr>
              <a:grpSpLocks/>
            </p:cNvGrpSpPr>
            <p:nvPr/>
          </p:nvGrpSpPr>
          <p:grpSpPr bwMode="auto">
            <a:xfrm>
              <a:off x="7953374" y="1088968"/>
              <a:ext cx="914400" cy="1216152"/>
              <a:chOff x="8267699" y="1088968"/>
              <a:chExt cx="914400" cy="1216152"/>
            </a:xfrm>
          </p:grpSpPr>
          <p:sp>
            <p:nvSpPr>
              <p:cNvPr id="2" name="Цилиндр 1"/>
              <p:cNvSpPr/>
              <p:nvPr/>
            </p:nvSpPr>
            <p:spPr>
              <a:xfrm>
                <a:off x="8267658" y="1088968"/>
                <a:ext cx="914300" cy="1216062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8281944" y="1458867"/>
                <a:ext cx="885728" cy="4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БД </a:t>
                </a:r>
                <a:endPara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 </a:t>
                </a:r>
                <a:r>
                  <a:rPr lang="en-US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CHAMP</a:t>
                </a:r>
                <a:endParaRPr lang="ru-RU" sz="10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198" name="Группа 6"/>
            <p:cNvGrpSpPr>
              <a:grpSpLocks/>
            </p:cNvGrpSpPr>
            <p:nvPr/>
          </p:nvGrpSpPr>
          <p:grpSpPr bwMode="auto">
            <a:xfrm>
              <a:off x="10259016" y="1088968"/>
              <a:ext cx="915636" cy="1216152"/>
              <a:chOff x="8267082" y="1088968"/>
              <a:chExt cx="915636" cy="1216152"/>
            </a:xfrm>
          </p:grpSpPr>
          <p:sp>
            <p:nvSpPr>
              <p:cNvPr id="8" name="Цилиндр 7"/>
              <p:cNvSpPr/>
              <p:nvPr/>
            </p:nvSpPr>
            <p:spPr>
              <a:xfrm>
                <a:off x="8267784" y="1088968"/>
                <a:ext cx="914300" cy="1216062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8267784" y="1458867"/>
                <a:ext cx="914300" cy="4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БД </a:t>
                </a:r>
                <a:endPara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Кр</a:t>
                </a:r>
                <a:r>
                  <a:rPr lang="en-US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индексов</a:t>
                </a:r>
              </a:p>
            </p:txBody>
          </p:sp>
        </p:grpSp>
        <p:grpSp>
          <p:nvGrpSpPr>
            <p:cNvPr id="8199" name="Группа 9"/>
            <p:cNvGrpSpPr>
              <a:grpSpLocks/>
            </p:cNvGrpSpPr>
            <p:nvPr/>
          </p:nvGrpSpPr>
          <p:grpSpPr bwMode="auto">
            <a:xfrm>
              <a:off x="9055017" y="1088968"/>
              <a:ext cx="1040671" cy="1216152"/>
              <a:chOff x="8204564" y="1088968"/>
              <a:chExt cx="1040671" cy="1216152"/>
            </a:xfrm>
          </p:grpSpPr>
          <p:sp>
            <p:nvSpPr>
              <p:cNvPr id="11" name="Цилиндр 10"/>
              <p:cNvSpPr/>
              <p:nvPr/>
            </p:nvSpPr>
            <p:spPr>
              <a:xfrm>
                <a:off x="8267977" y="1088968"/>
                <a:ext cx="914300" cy="1216062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8204484" y="1458867"/>
                <a:ext cx="1041286" cy="4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БД </a:t>
                </a:r>
                <a:endPara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 </a:t>
                </a:r>
                <a:r>
                  <a:rPr lang="en-US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DEMETER</a:t>
                </a:r>
                <a:endParaRPr lang="ru-RU" sz="10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0" name="Группа 15"/>
            <p:cNvGrpSpPr>
              <a:grpSpLocks/>
            </p:cNvGrpSpPr>
            <p:nvPr/>
          </p:nvGrpSpPr>
          <p:grpSpPr bwMode="auto">
            <a:xfrm>
              <a:off x="7772400" y="2522857"/>
              <a:ext cx="1242293" cy="769768"/>
              <a:chOff x="8086725" y="2522857"/>
              <a:chExt cx="1242293" cy="769768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8181943" y="2522525"/>
                <a:ext cx="1061922" cy="7699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086703" y="2595552"/>
                <a:ext cx="1242877" cy="57786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ПМ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Предварительной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обработки</a:t>
                </a:r>
              </a:p>
            </p:txBody>
          </p:sp>
        </p:grpSp>
        <p:grpSp>
          <p:nvGrpSpPr>
            <p:cNvPr id="8201" name="Группа 17"/>
            <p:cNvGrpSpPr>
              <a:grpSpLocks/>
            </p:cNvGrpSpPr>
            <p:nvPr/>
          </p:nvGrpSpPr>
          <p:grpSpPr bwMode="auto">
            <a:xfrm>
              <a:off x="8928967" y="2522857"/>
              <a:ext cx="1242293" cy="769768"/>
              <a:chOff x="8086725" y="2522857"/>
              <a:chExt cx="1242293" cy="769768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8182537" y="2522525"/>
                <a:ext cx="1060334" cy="7699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8087297" y="2595552"/>
                <a:ext cx="1241289" cy="57786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ПМ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Предварительной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обработки</a:t>
                </a:r>
              </a:p>
            </p:txBody>
          </p:sp>
        </p:grpSp>
        <p:grpSp>
          <p:nvGrpSpPr>
            <p:cNvPr id="8202" name="Группа 20"/>
            <p:cNvGrpSpPr>
              <a:grpSpLocks/>
            </p:cNvGrpSpPr>
            <p:nvPr/>
          </p:nvGrpSpPr>
          <p:grpSpPr bwMode="auto">
            <a:xfrm>
              <a:off x="10095688" y="2522857"/>
              <a:ext cx="1242293" cy="769768"/>
              <a:chOff x="8086725" y="2522857"/>
              <a:chExt cx="1242293" cy="769768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8182500" y="2522525"/>
                <a:ext cx="1060334" cy="7699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087260" y="2595552"/>
                <a:ext cx="1241289" cy="57786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ПМ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Предварительной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обработки</a:t>
                </a:r>
              </a:p>
            </p:txBody>
          </p:sp>
        </p:grpSp>
        <p:grpSp>
          <p:nvGrpSpPr>
            <p:cNvPr id="8203" name="Группа 23"/>
            <p:cNvGrpSpPr>
              <a:grpSpLocks/>
            </p:cNvGrpSpPr>
            <p:nvPr/>
          </p:nvGrpSpPr>
          <p:grpSpPr bwMode="auto">
            <a:xfrm>
              <a:off x="7677150" y="3528111"/>
              <a:ext cx="2581866" cy="1065422"/>
              <a:chOff x="8086725" y="2522857"/>
              <a:chExt cx="1242293" cy="769768"/>
            </a:xfrm>
          </p:grpSpPr>
          <p:sp>
            <p:nvSpPr>
              <p:cNvPr id="25" name="Прямоугольник 24"/>
              <p:cNvSpPr/>
              <p:nvPr/>
            </p:nvSpPr>
            <p:spPr>
              <a:xfrm>
                <a:off x="8182953" y="2522374"/>
                <a:ext cx="1060862" cy="77078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8086720" y="2595782"/>
                <a:ext cx="1242637" cy="51500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ПМ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учета расстояния и осреднения параметров за сутки</a:t>
                </a:r>
              </a:p>
            </p:txBody>
          </p:sp>
        </p:grpSp>
        <p:grpSp>
          <p:nvGrpSpPr>
            <p:cNvPr id="8204" name="Группа 26"/>
            <p:cNvGrpSpPr>
              <a:grpSpLocks/>
            </p:cNvGrpSpPr>
            <p:nvPr/>
          </p:nvGrpSpPr>
          <p:grpSpPr bwMode="auto">
            <a:xfrm>
              <a:off x="10095688" y="3514223"/>
              <a:ext cx="1242293" cy="1210177"/>
              <a:chOff x="8086725" y="2522857"/>
              <a:chExt cx="1242293" cy="863334"/>
            </a:xfrm>
          </p:grpSpPr>
          <p:sp>
            <p:nvSpPr>
              <p:cNvPr id="28" name="Прямоугольник 27"/>
              <p:cNvSpPr/>
              <p:nvPr/>
            </p:nvSpPr>
            <p:spPr>
              <a:xfrm>
                <a:off x="8182500" y="2523227"/>
                <a:ext cx="1060334" cy="76900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087260" y="2596843"/>
                <a:ext cx="1241289" cy="78938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ПМ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расчета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стат. хар-к и выявление аномалий</a:t>
                </a:r>
              </a:p>
            </p:txBody>
          </p:sp>
        </p:grpSp>
        <p:grpSp>
          <p:nvGrpSpPr>
            <p:cNvPr id="8205" name="Группа 29"/>
            <p:cNvGrpSpPr>
              <a:grpSpLocks/>
            </p:cNvGrpSpPr>
            <p:nvPr/>
          </p:nvGrpSpPr>
          <p:grpSpPr bwMode="auto">
            <a:xfrm>
              <a:off x="7572375" y="4851651"/>
              <a:ext cx="3914775" cy="769768"/>
              <a:chOff x="8086725" y="2522857"/>
              <a:chExt cx="1242293" cy="769768"/>
            </a:xfrm>
          </p:grpSpPr>
          <p:sp>
            <p:nvSpPr>
              <p:cNvPr id="31" name="Прямоугольник 30"/>
              <p:cNvSpPr/>
              <p:nvPr/>
            </p:nvSpPr>
            <p:spPr>
              <a:xfrm>
                <a:off x="8182431" y="2522664"/>
                <a:ext cx="1060820" cy="7699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8086725" y="2595691"/>
                <a:ext cx="1242157" cy="415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ПМ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Визуализации результатов</a:t>
                </a:r>
              </a:p>
            </p:txBody>
          </p:sp>
        </p:grpSp>
        <p:sp>
          <p:nvSpPr>
            <p:cNvPr id="33" name="Стрелка вправо 32"/>
            <p:cNvSpPr/>
            <p:nvPr/>
          </p:nvSpPr>
          <p:spPr>
            <a:xfrm rot="10800000">
              <a:off x="11104176" y="5076889"/>
              <a:ext cx="466674" cy="180981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5" name="Стрелка вниз 34"/>
            <p:cNvSpPr/>
            <p:nvPr/>
          </p:nvSpPr>
          <p:spPr>
            <a:xfrm>
              <a:off x="8334291" y="2044672"/>
              <a:ext cx="152383" cy="571517"/>
            </a:xfrm>
            <a:prstGeom prst="down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6" name="Стрелка вниз 35"/>
            <p:cNvSpPr/>
            <p:nvPr/>
          </p:nvSpPr>
          <p:spPr>
            <a:xfrm>
              <a:off x="9480341" y="2025622"/>
              <a:ext cx="150796" cy="569930"/>
            </a:xfrm>
            <a:prstGeom prst="down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7" name="Стрелка вниз 36"/>
            <p:cNvSpPr/>
            <p:nvPr/>
          </p:nvSpPr>
          <p:spPr>
            <a:xfrm>
              <a:off x="10631153" y="2027210"/>
              <a:ext cx="150795" cy="571517"/>
            </a:xfrm>
            <a:prstGeom prst="down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8" name="Стрелка вниз 37"/>
            <p:cNvSpPr/>
            <p:nvPr/>
          </p:nvSpPr>
          <p:spPr>
            <a:xfrm>
              <a:off x="8334291" y="3108329"/>
              <a:ext cx="152383" cy="571517"/>
            </a:xfrm>
            <a:prstGeom prst="down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9" name="Стрелка вниз 38"/>
            <p:cNvSpPr/>
            <p:nvPr/>
          </p:nvSpPr>
          <p:spPr>
            <a:xfrm>
              <a:off x="9480341" y="3108329"/>
              <a:ext cx="150796" cy="571517"/>
            </a:xfrm>
            <a:prstGeom prst="down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0" name="Стрелка вниз 39"/>
            <p:cNvSpPr/>
            <p:nvPr/>
          </p:nvSpPr>
          <p:spPr>
            <a:xfrm>
              <a:off x="10631153" y="4443458"/>
              <a:ext cx="150795" cy="569929"/>
            </a:xfrm>
            <a:prstGeom prst="down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1" name="Стрелка вправо 40"/>
            <p:cNvSpPr/>
            <p:nvPr/>
          </p:nvSpPr>
          <p:spPr>
            <a:xfrm>
              <a:off x="9872411" y="4000532"/>
              <a:ext cx="466674" cy="180981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2" name="Стрелка вниз 41"/>
            <p:cNvSpPr/>
            <p:nvPr/>
          </p:nvSpPr>
          <p:spPr>
            <a:xfrm>
              <a:off x="8929539" y="4443458"/>
              <a:ext cx="150795" cy="569929"/>
            </a:xfrm>
            <a:prstGeom prst="down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 rot="5400000">
              <a:off x="10438135" y="4017209"/>
              <a:ext cx="2254319" cy="12539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 rot="10800000">
              <a:off x="11104176" y="2952750"/>
              <a:ext cx="526992" cy="10795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60375" y="365125"/>
            <a:ext cx="11437938" cy="433388"/>
          </a:xfrm>
        </p:spPr>
        <p:txBody>
          <a:bodyPr/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Землетрясение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Самоа</a:t>
            </a:r>
            <a:r>
              <a:rPr lang="en-US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29.09.2009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М=8.1 (</a:t>
            </a:r>
            <a:r>
              <a:rPr lang="en-US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06-18 LT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слева, </a:t>
            </a:r>
            <a:r>
              <a:rPr lang="en-US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18-06 LT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справа)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801688"/>
            <a:ext cx="5230813" cy="565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 1"/>
          <p:cNvSpPr/>
          <p:nvPr/>
        </p:nvSpPr>
        <p:spPr>
          <a:xfrm>
            <a:off x="4130675" y="1130300"/>
            <a:ext cx="714375" cy="312738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 rot="20295177">
            <a:off x="4165600" y="4184650"/>
            <a:ext cx="912813" cy="36512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975" y="946150"/>
            <a:ext cx="5230813" cy="40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10218738" y="1250950"/>
            <a:ext cx="504825" cy="312738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9553575" y="4052888"/>
            <a:ext cx="504825" cy="312737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916488" y="1090613"/>
            <a:ext cx="0" cy="5189537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0723563" y="1201738"/>
            <a:ext cx="0" cy="3568700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вал 17"/>
          <p:cNvSpPr/>
          <p:nvPr/>
        </p:nvSpPr>
        <p:spPr>
          <a:xfrm>
            <a:off x="9855200" y="3160713"/>
            <a:ext cx="406400" cy="239712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8" name="Прямоугольник 2"/>
          <p:cNvSpPr>
            <a:spLocks noChangeArrowheads="1"/>
          </p:cNvSpPr>
          <p:nvPr/>
        </p:nvSpPr>
        <p:spPr bwMode="auto">
          <a:xfrm>
            <a:off x="5938838" y="5180013"/>
            <a:ext cx="59594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ru-RU" alt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Наблюдаются возмущения электронной плотности на -9, -8, -4 сутки в дневное время по данным КА </a:t>
            </a:r>
            <a:r>
              <a:rPr lang="en-US" alt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DEMETER</a:t>
            </a:r>
            <a:r>
              <a:rPr lang="ru-RU" alt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тенденция роста параметра от -8 до -2 суток по данным КА </a:t>
            </a:r>
            <a:r>
              <a:rPr lang="en-US" alt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CHAMP</a:t>
            </a:r>
            <a:r>
              <a:rPr lang="ru-RU" alt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eaLnBrk="1" hangingPunct="1"/>
            <a:r>
              <a:rPr lang="ru-RU" alt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ночное время рост на </a:t>
            </a: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-6, -5, -4 сутки (</a:t>
            </a:r>
            <a:r>
              <a:rPr lang="en-US" altLang="ru-RU" sz="1600">
                <a:latin typeface="Times New Roman" pitchFamily="18" charset="0"/>
                <a:cs typeface="Times New Roman" pitchFamily="18" charset="0"/>
              </a:rPr>
              <a:t>DEMETER);</a:t>
            </a: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 на -14,-13</a:t>
            </a:r>
            <a:r>
              <a:rPr lang="en-US" alt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сутки </a:t>
            </a:r>
            <a:r>
              <a:rPr lang="en-US" altLang="ru-RU" sz="1600">
                <a:latin typeface="Times New Roman" pitchFamily="18" charset="0"/>
                <a:cs typeface="Times New Roman" pitchFamily="18" charset="0"/>
              </a:rPr>
              <a:t>(CHAMP). </a:t>
            </a:r>
            <a:endParaRPr lang="ru-RU" altLang="ru-RU" sz="1600"/>
          </a:p>
        </p:txBody>
      </p:sp>
      <p:sp>
        <p:nvSpPr>
          <p:cNvPr id="9229" name="TextBox 18"/>
          <p:cNvSpPr txBox="1">
            <a:spLocks noChangeArrowheads="1"/>
          </p:cNvSpPr>
          <p:nvPr/>
        </p:nvSpPr>
        <p:spPr bwMode="auto">
          <a:xfrm>
            <a:off x="5380038" y="6367463"/>
            <a:ext cx="5556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Сутки</a:t>
            </a:r>
          </a:p>
        </p:txBody>
      </p:sp>
      <p:sp>
        <p:nvSpPr>
          <p:cNvPr id="9230" name="TextBox 21"/>
          <p:cNvSpPr txBox="1">
            <a:spLocks noChangeArrowheads="1"/>
          </p:cNvSpPr>
          <p:nvPr/>
        </p:nvSpPr>
        <p:spPr bwMode="auto">
          <a:xfrm>
            <a:off x="5186363" y="1179513"/>
            <a:ext cx="9874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31" name="TextBox 22"/>
          <p:cNvSpPr txBox="1">
            <a:spLocks noChangeArrowheads="1"/>
          </p:cNvSpPr>
          <p:nvPr/>
        </p:nvSpPr>
        <p:spPr bwMode="auto">
          <a:xfrm>
            <a:off x="10910888" y="1152525"/>
            <a:ext cx="987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32" name="TextBox 23"/>
          <p:cNvSpPr txBox="1">
            <a:spLocks noChangeArrowheads="1"/>
          </p:cNvSpPr>
          <p:nvPr/>
        </p:nvSpPr>
        <p:spPr bwMode="auto">
          <a:xfrm>
            <a:off x="5119688" y="2306638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33" name="TextBox 24"/>
          <p:cNvSpPr txBox="1">
            <a:spLocks noChangeArrowheads="1"/>
          </p:cNvSpPr>
          <p:nvPr/>
        </p:nvSpPr>
        <p:spPr bwMode="auto">
          <a:xfrm>
            <a:off x="5257800" y="4052888"/>
            <a:ext cx="9874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34" name="TextBox 25"/>
          <p:cNvSpPr txBox="1">
            <a:spLocks noChangeArrowheads="1"/>
          </p:cNvSpPr>
          <p:nvPr/>
        </p:nvSpPr>
        <p:spPr bwMode="auto">
          <a:xfrm>
            <a:off x="10910888" y="2532063"/>
            <a:ext cx="9874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35" name="TextBox 26"/>
          <p:cNvSpPr txBox="1">
            <a:spLocks noChangeArrowheads="1"/>
          </p:cNvSpPr>
          <p:nvPr/>
        </p:nvSpPr>
        <p:spPr bwMode="auto">
          <a:xfrm>
            <a:off x="10848975" y="3971925"/>
            <a:ext cx="987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36" name="TextBox 27"/>
          <p:cNvSpPr txBox="1">
            <a:spLocks noChangeArrowheads="1"/>
          </p:cNvSpPr>
          <p:nvPr/>
        </p:nvSpPr>
        <p:spPr bwMode="auto">
          <a:xfrm>
            <a:off x="5186363" y="1820863"/>
            <a:ext cx="9540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37" name="TextBox 28"/>
          <p:cNvSpPr txBox="1">
            <a:spLocks noChangeArrowheads="1"/>
          </p:cNvSpPr>
          <p:nvPr/>
        </p:nvSpPr>
        <p:spPr bwMode="auto">
          <a:xfrm>
            <a:off x="5151438" y="3071813"/>
            <a:ext cx="9540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38" name="TextBox 29"/>
          <p:cNvSpPr txBox="1">
            <a:spLocks noChangeArrowheads="1"/>
          </p:cNvSpPr>
          <p:nvPr/>
        </p:nvSpPr>
        <p:spPr bwMode="auto">
          <a:xfrm>
            <a:off x="5270500" y="4589463"/>
            <a:ext cx="95408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39" name="TextBox 30"/>
          <p:cNvSpPr txBox="1">
            <a:spLocks noChangeArrowheads="1"/>
          </p:cNvSpPr>
          <p:nvPr/>
        </p:nvSpPr>
        <p:spPr bwMode="auto">
          <a:xfrm>
            <a:off x="10910888" y="1865313"/>
            <a:ext cx="9540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40" name="TextBox 31"/>
          <p:cNvSpPr txBox="1">
            <a:spLocks noChangeArrowheads="1"/>
          </p:cNvSpPr>
          <p:nvPr/>
        </p:nvSpPr>
        <p:spPr bwMode="auto">
          <a:xfrm>
            <a:off x="10910888" y="3259138"/>
            <a:ext cx="9540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41" name="TextBox 32"/>
          <p:cNvSpPr txBox="1">
            <a:spLocks noChangeArrowheads="1"/>
          </p:cNvSpPr>
          <p:nvPr/>
        </p:nvSpPr>
        <p:spPr bwMode="auto">
          <a:xfrm>
            <a:off x="10875963" y="4670425"/>
            <a:ext cx="95567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42" name="Прямоугольник 7"/>
          <p:cNvSpPr>
            <a:spLocks noChangeArrowheads="1"/>
          </p:cNvSpPr>
          <p:nvPr/>
        </p:nvSpPr>
        <p:spPr bwMode="auto">
          <a:xfrm>
            <a:off x="5557838" y="1500188"/>
            <a:ext cx="3111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9243" name="Прямоугольник 33"/>
          <p:cNvSpPr>
            <a:spLocks noChangeArrowheads="1"/>
          </p:cNvSpPr>
          <p:nvPr/>
        </p:nvSpPr>
        <p:spPr bwMode="auto">
          <a:xfrm>
            <a:off x="5567363" y="2692400"/>
            <a:ext cx="3095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9244" name="Прямоугольник 34"/>
          <p:cNvSpPr>
            <a:spLocks noChangeArrowheads="1"/>
          </p:cNvSpPr>
          <p:nvPr/>
        </p:nvSpPr>
        <p:spPr bwMode="auto">
          <a:xfrm>
            <a:off x="5576888" y="4406900"/>
            <a:ext cx="3095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9245" name="Прямоугольник 35"/>
          <p:cNvSpPr>
            <a:spLocks noChangeArrowheads="1"/>
          </p:cNvSpPr>
          <p:nvPr/>
        </p:nvSpPr>
        <p:spPr bwMode="auto">
          <a:xfrm>
            <a:off x="11376025" y="1549400"/>
            <a:ext cx="3095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9246" name="Прямоугольник 36"/>
          <p:cNvSpPr>
            <a:spLocks noChangeArrowheads="1"/>
          </p:cNvSpPr>
          <p:nvPr/>
        </p:nvSpPr>
        <p:spPr bwMode="auto">
          <a:xfrm>
            <a:off x="11368088" y="2919413"/>
            <a:ext cx="30956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9247" name="Прямоугольник 37"/>
          <p:cNvSpPr>
            <a:spLocks noChangeArrowheads="1"/>
          </p:cNvSpPr>
          <p:nvPr/>
        </p:nvSpPr>
        <p:spPr bwMode="auto">
          <a:xfrm>
            <a:off x="11388725" y="4348163"/>
            <a:ext cx="3095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 txBox="1">
            <a:spLocks/>
          </p:cNvSpPr>
          <p:nvPr/>
        </p:nvSpPr>
        <p:spPr bwMode="auto">
          <a:xfrm>
            <a:off x="355599" y="333375"/>
            <a:ext cx="113458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Землетрясение </a:t>
            </a:r>
            <a:r>
              <a:rPr lang="ru-RU" alt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Перу</a:t>
            </a:r>
            <a:r>
              <a:rPr lang="en-US" alt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15.08.2007</a:t>
            </a:r>
            <a:r>
              <a:rPr lang="ru-RU" alt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М=8.0 </a:t>
            </a:r>
            <a:r>
              <a:rPr lang="ru-RU" alt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06-18 </a:t>
            </a:r>
            <a:r>
              <a:rPr lang="en-US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LT </a:t>
            </a:r>
            <a:r>
              <a:rPr lang="ru-RU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слева, </a:t>
            </a:r>
            <a:r>
              <a:rPr lang="en-US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18-06 LT</a:t>
            </a:r>
            <a:r>
              <a:rPr lang="ru-RU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справа</a:t>
            </a:r>
            <a:r>
              <a:rPr lang="ru-RU" alt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alt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801688"/>
            <a:ext cx="5199063" cy="585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5" y="866775"/>
            <a:ext cx="5260975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 7"/>
          <p:cNvSpPr/>
          <p:nvPr/>
        </p:nvSpPr>
        <p:spPr>
          <a:xfrm>
            <a:off x="9769475" y="2722563"/>
            <a:ext cx="504825" cy="312737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787900" y="1316038"/>
            <a:ext cx="0" cy="5189537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0512425" y="1114425"/>
            <a:ext cx="3175" cy="4221163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>
            <a:off x="4114800" y="1238250"/>
            <a:ext cx="504825" cy="312738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114800" y="3421063"/>
            <a:ext cx="504825" cy="312737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 rot="19819635">
            <a:off x="9507538" y="4430713"/>
            <a:ext cx="992187" cy="312737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9632950" y="1316038"/>
            <a:ext cx="506413" cy="312737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52" name="Прямоугольник 15"/>
          <p:cNvSpPr>
            <a:spLocks noChangeArrowheads="1"/>
          </p:cNvSpPr>
          <p:nvPr/>
        </p:nvSpPr>
        <p:spPr bwMode="auto">
          <a:xfrm>
            <a:off x="5719763" y="5464175"/>
            <a:ext cx="64674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Наблюдаются возмущения электронной плотности</a:t>
            </a:r>
            <a:r>
              <a:rPr lang="en-US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температуры электронов на  -</a:t>
            </a:r>
            <a:r>
              <a:rPr lang="en-US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7,-6 </a:t>
            </a:r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сутки в дневное время по данным КА </a:t>
            </a:r>
            <a:r>
              <a:rPr lang="en-US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DEMETER</a:t>
            </a:r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Для данных КА </a:t>
            </a:r>
            <a:r>
              <a:rPr lang="en-US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CHAMP</a:t>
            </a:r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 выявлено возмущений параметра, однако наблюдается существенное </a:t>
            </a:r>
          </a:p>
          <a:p>
            <a:pPr eaLnBrk="1" hangingPunct="1"/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увеличение на -8, -7 сутки. </a:t>
            </a:r>
          </a:p>
          <a:p>
            <a:pPr algn="just" eaLnBrk="1" hangingPunct="1"/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ночное время рост параметра в -10 и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 -9 сутки (</a:t>
            </a:r>
            <a:r>
              <a:rPr lang="en-US" altLang="ru-RU" sz="1400">
                <a:latin typeface="Times New Roman" pitchFamily="18" charset="0"/>
                <a:cs typeface="Times New Roman" pitchFamily="18" charset="0"/>
              </a:rPr>
              <a:t>DEMETER)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 и на -10,-9,-8,-4</a:t>
            </a:r>
            <a:r>
              <a:rPr lang="en-US" alt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сутки </a:t>
            </a:r>
            <a:r>
              <a:rPr lang="en-US" altLang="ru-RU" sz="1400">
                <a:latin typeface="Times New Roman" pitchFamily="18" charset="0"/>
                <a:cs typeface="Times New Roman" pitchFamily="18" charset="0"/>
              </a:rPr>
              <a:t>(CHAMP). </a:t>
            </a:r>
            <a:endParaRPr lang="ru-RU" altLang="ru-RU" sz="1400"/>
          </a:p>
        </p:txBody>
      </p:sp>
      <p:sp>
        <p:nvSpPr>
          <p:cNvPr id="17" name="Овал 16"/>
          <p:cNvSpPr/>
          <p:nvPr/>
        </p:nvSpPr>
        <p:spPr>
          <a:xfrm rot="16200000">
            <a:off x="3957638" y="4818063"/>
            <a:ext cx="703262" cy="322262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5200650" y="6565900"/>
            <a:ext cx="554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Сутки</a:t>
            </a:r>
          </a:p>
        </p:txBody>
      </p:sp>
      <p:sp>
        <p:nvSpPr>
          <p:cNvPr id="10255" name="TextBox 24"/>
          <p:cNvSpPr txBox="1">
            <a:spLocks noChangeArrowheads="1"/>
          </p:cNvSpPr>
          <p:nvPr/>
        </p:nvSpPr>
        <p:spPr bwMode="auto">
          <a:xfrm>
            <a:off x="5033963" y="1379538"/>
            <a:ext cx="9874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6" name="TextBox 25"/>
          <p:cNvSpPr txBox="1">
            <a:spLocks noChangeArrowheads="1"/>
          </p:cNvSpPr>
          <p:nvPr/>
        </p:nvSpPr>
        <p:spPr bwMode="auto">
          <a:xfrm>
            <a:off x="10758488" y="1352550"/>
            <a:ext cx="987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7" name="TextBox 26"/>
          <p:cNvSpPr txBox="1">
            <a:spLocks noChangeArrowheads="1"/>
          </p:cNvSpPr>
          <p:nvPr/>
        </p:nvSpPr>
        <p:spPr bwMode="auto">
          <a:xfrm>
            <a:off x="4967288" y="25066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8" name="TextBox 27"/>
          <p:cNvSpPr txBox="1">
            <a:spLocks noChangeArrowheads="1"/>
          </p:cNvSpPr>
          <p:nvPr/>
        </p:nvSpPr>
        <p:spPr bwMode="auto">
          <a:xfrm>
            <a:off x="4991100" y="4397375"/>
            <a:ext cx="987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9" name="TextBox 28"/>
          <p:cNvSpPr txBox="1">
            <a:spLocks noChangeArrowheads="1"/>
          </p:cNvSpPr>
          <p:nvPr/>
        </p:nvSpPr>
        <p:spPr bwMode="auto">
          <a:xfrm>
            <a:off x="10758488" y="2732088"/>
            <a:ext cx="9874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0" name="TextBox 29"/>
          <p:cNvSpPr txBox="1">
            <a:spLocks noChangeArrowheads="1"/>
          </p:cNvSpPr>
          <p:nvPr/>
        </p:nvSpPr>
        <p:spPr bwMode="auto">
          <a:xfrm>
            <a:off x="10714038" y="4210050"/>
            <a:ext cx="987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1" name="TextBox 30"/>
          <p:cNvSpPr txBox="1">
            <a:spLocks noChangeArrowheads="1"/>
          </p:cNvSpPr>
          <p:nvPr/>
        </p:nvSpPr>
        <p:spPr bwMode="auto">
          <a:xfrm>
            <a:off x="5033963" y="2020888"/>
            <a:ext cx="9540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2" name="TextBox 31"/>
          <p:cNvSpPr txBox="1">
            <a:spLocks noChangeArrowheads="1"/>
          </p:cNvSpPr>
          <p:nvPr/>
        </p:nvSpPr>
        <p:spPr bwMode="auto">
          <a:xfrm>
            <a:off x="4999038" y="3271838"/>
            <a:ext cx="9540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3" name="TextBox 32"/>
          <p:cNvSpPr txBox="1">
            <a:spLocks noChangeArrowheads="1"/>
          </p:cNvSpPr>
          <p:nvPr/>
        </p:nvSpPr>
        <p:spPr bwMode="auto">
          <a:xfrm>
            <a:off x="4975225" y="4933950"/>
            <a:ext cx="9540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4" name="TextBox 33"/>
          <p:cNvSpPr txBox="1">
            <a:spLocks noChangeArrowheads="1"/>
          </p:cNvSpPr>
          <p:nvPr/>
        </p:nvSpPr>
        <p:spPr bwMode="auto">
          <a:xfrm>
            <a:off x="10758488" y="2065338"/>
            <a:ext cx="9540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5" name="TextBox 34"/>
          <p:cNvSpPr txBox="1">
            <a:spLocks noChangeArrowheads="1"/>
          </p:cNvSpPr>
          <p:nvPr/>
        </p:nvSpPr>
        <p:spPr bwMode="auto">
          <a:xfrm>
            <a:off x="10758488" y="3459163"/>
            <a:ext cx="9540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6" name="TextBox 35"/>
          <p:cNvSpPr txBox="1">
            <a:spLocks noChangeArrowheads="1"/>
          </p:cNvSpPr>
          <p:nvPr/>
        </p:nvSpPr>
        <p:spPr bwMode="auto">
          <a:xfrm>
            <a:off x="10747375" y="5068888"/>
            <a:ext cx="9540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7" name="Прямоугольник 36"/>
          <p:cNvSpPr>
            <a:spLocks noChangeArrowheads="1"/>
          </p:cNvSpPr>
          <p:nvPr/>
        </p:nvSpPr>
        <p:spPr bwMode="auto">
          <a:xfrm>
            <a:off x="5405438" y="1700213"/>
            <a:ext cx="3111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10268" name="Прямоугольник 37"/>
          <p:cNvSpPr>
            <a:spLocks noChangeArrowheads="1"/>
          </p:cNvSpPr>
          <p:nvPr/>
        </p:nvSpPr>
        <p:spPr bwMode="auto">
          <a:xfrm>
            <a:off x="5413375" y="2981325"/>
            <a:ext cx="3095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10269" name="Прямоугольник 38"/>
          <p:cNvSpPr>
            <a:spLocks noChangeArrowheads="1"/>
          </p:cNvSpPr>
          <p:nvPr/>
        </p:nvSpPr>
        <p:spPr bwMode="auto">
          <a:xfrm>
            <a:off x="5424488" y="4710113"/>
            <a:ext cx="30956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10270" name="Прямоугольник 39"/>
          <p:cNvSpPr>
            <a:spLocks noChangeArrowheads="1"/>
          </p:cNvSpPr>
          <p:nvPr/>
        </p:nvSpPr>
        <p:spPr bwMode="auto">
          <a:xfrm>
            <a:off x="11223625" y="1749425"/>
            <a:ext cx="3095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10271" name="Прямоугольник 40"/>
          <p:cNvSpPr>
            <a:spLocks noChangeArrowheads="1"/>
          </p:cNvSpPr>
          <p:nvPr/>
        </p:nvSpPr>
        <p:spPr bwMode="auto">
          <a:xfrm>
            <a:off x="11215688" y="3119438"/>
            <a:ext cx="30956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10272" name="Прямоугольник 41"/>
          <p:cNvSpPr>
            <a:spLocks noChangeArrowheads="1"/>
          </p:cNvSpPr>
          <p:nvPr/>
        </p:nvSpPr>
        <p:spPr bwMode="auto">
          <a:xfrm>
            <a:off x="11168063" y="4803775"/>
            <a:ext cx="3095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 txBox="1">
            <a:spLocks/>
          </p:cNvSpPr>
          <p:nvPr/>
        </p:nvSpPr>
        <p:spPr bwMode="auto">
          <a:xfrm>
            <a:off x="990600" y="333375"/>
            <a:ext cx="105156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Обобщенный портрет по дневным данным и коэффициент корреляции</a:t>
            </a:r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876300"/>
            <a:ext cx="5330825" cy="496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488113" y="1011238"/>
          <a:ext cx="5357811" cy="4454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7906">
                  <a:extLst>
                    <a:ext uri="{9D8B030D-6E8A-4147-A177-3AD203B41FA5}">
                      <a16:colId xmlns:a16="http://schemas.microsoft.com/office/drawing/2014/main" xmlns="" val="2884691663"/>
                    </a:ext>
                  </a:extLst>
                </a:gridCol>
                <a:gridCol w="1784650">
                  <a:extLst>
                    <a:ext uri="{9D8B030D-6E8A-4147-A177-3AD203B41FA5}">
                      <a16:colId xmlns:a16="http://schemas.microsoft.com/office/drawing/2014/main" xmlns="" val="2493058487"/>
                    </a:ext>
                  </a:extLst>
                </a:gridCol>
                <a:gridCol w="1002143">
                  <a:extLst>
                    <a:ext uri="{9D8B030D-6E8A-4147-A177-3AD203B41FA5}">
                      <a16:colId xmlns:a16="http://schemas.microsoft.com/office/drawing/2014/main" xmlns="" val="2698233491"/>
                    </a:ext>
                  </a:extLst>
                </a:gridCol>
                <a:gridCol w="906556">
                  <a:extLst>
                    <a:ext uri="{9D8B030D-6E8A-4147-A177-3AD203B41FA5}">
                      <a16:colId xmlns:a16="http://schemas.microsoft.com/office/drawing/2014/main" xmlns="" val="3186759476"/>
                    </a:ext>
                  </a:extLst>
                </a:gridCol>
                <a:gridCol w="9065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143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№ п.п</a:t>
                      </a:r>
                      <a:r>
                        <a:rPr lang="ru-RU" sz="1400" dirty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Место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Магнитуда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400" baseline="-25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день</a:t>
                      </a:r>
                      <a:endParaRPr lang="ru-RU" sz="14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400" baseline="-25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ночь</a:t>
                      </a:r>
                      <a:endParaRPr lang="ru-RU" sz="14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extLst>
                  <a:ext uri="{0D108BD9-81ED-4DB2-BD59-A6C34878D82A}">
                    <a16:rowId xmlns:a16="http://schemas.microsoft.com/office/drawing/2014/main" xmlns="" val="230897347"/>
                  </a:ext>
                </a:extLst>
              </a:tr>
              <a:tr h="3400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Боруджерд, Иран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6.1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0.53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0.31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1554387117"/>
                  </a:ext>
                </a:extLst>
              </a:tr>
              <a:tr h="326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Сычуань, Китай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7.9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-0.36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0.18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3208262182"/>
                  </a:ext>
                </a:extLst>
              </a:tr>
              <a:tr h="3229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Самоа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8.1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-0.10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3039315103"/>
                  </a:ext>
                </a:extLst>
              </a:tr>
              <a:tr h="3209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Аквила,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Италия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0.43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2863491370"/>
                  </a:ext>
                </a:extLst>
              </a:tr>
              <a:tr h="3128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Синьцзян, Китай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7.2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0.53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0.65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397845378"/>
                  </a:ext>
                </a:extLst>
              </a:tr>
              <a:tr h="3209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п-в Камчатка, Россия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7.6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0.78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0.66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1263786534"/>
                  </a:ext>
                </a:extLst>
              </a:tr>
              <a:tr h="4268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Курильские о-ва, Россия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8.3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0.15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3457862963"/>
                  </a:ext>
                </a:extLst>
              </a:tr>
              <a:tr h="3193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Тайвань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7.1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-0.26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0.41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3968143774"/>
                  </a:ext>
                </a:extLst>
              </a:tr>
              <a:tr h="4268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п-в </a:t>
                      </a:r>
                      <a:r>
                        <a:rPr lang="ru-RU" sz="1400" dirty="0" err="1" smtClean="0">
                          <a:effectLst/>
                        </a:rPr>
                        <a:t>Минахаса</a:t>
                      </a:r>
                      <a:r>
                        <a:rPr lang="en-US" sz="1400" dirty="0" smtClean="0">
                          <a:effectLst/>
                        </a:rPr>
                        <a:t>,</a:t>
                      </a:r>
                      <a:r>
                        <a:rPr lang="en-US" sz="1400" baseline="0" dirty="0" smtClean="0">
                          <a:effectLst/>
                        </a:rPr>
                        <a:t> </a:t>
                      </a:r>
                      <a:r>
                        <a:rPr lang="ru-RU" sz="1400" baseline="0" dirty="0" smtClean="0">
                          <a:effectLst/>
                        </a:rPr>
                        <a:t>Индонезия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7.4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0.22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0.26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3745284515"/>
                  </a:ext>
                </a:extLst>
              </a:tr>
              <a:tr h="304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о. Хонсю, Япония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7.0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0.13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0.70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4249109950"/>
                  </a:ext>
                </a:extLst>
              </a:tr>
              <a:tr h="3128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Антофагаста, Чили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7.7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0.28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0.15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3456520568"/>
                  </a:ext>
                </a:extLst>
              </a:tr>
              <a:tr h="304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Центральное Перу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8.0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89" marR="60989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-0.19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2036100673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4813300" y="1289050"/>
            <a:ext cx="0" cy="4319588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3978275" y="1231900"/>
            <a:ext cx="506413" cy="312738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56" name="Прямоугольник 10"/>
          <p:cNvSpPr>
            <a:spLocks noChangeArrowheads="1"/>
          </p:cNvSpPr>
          <p:nvPr/>
        </p:nvSpPr>
        <p:spPr bwMode="auto">
          <a:xfrm>
            <a:off x="6511925" y="5457825"/>
            <a:ext cx="5305425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</a:pP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Для дневных измерений КА наблюдается умеренная положительная корреляционная связь (0.3</a:t>
            </a:r>
            <a:r>
              <a:rPr lang="en-US" altLang="ru-RU" sz="1400">
                <a:latin typeface="Times New Roman" pitchFamily="18" charset="0"/>
                <a:cs typeface="Times New Roman" pitchFamily="18" charset="0"/>
              </a:rPr>
              <a:t>&lt;r&lt;0.7) 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для 3 событий и сильная (0.7</a:t>
            </a:r>
            <a:r>
              <a:rPr lang="en-US" altLang="ru-RU" sz="1400">
                <a:latin typeface="Times New Roman" pitchFamily="18" charset="0"/>
                <a:cs typeface="Times New Roman" pitchFamily="18" charset="0"/>
              </a:rPr>
              <a:t>&lt;r&lt;0.9)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 для 1 события.</a:t>
            </a:r>
          </a:p>
          <a:p>
            <a:pPr eaLnBrk="1" hangingPunct="1">
              <a:lnSpc>
                <a:spcPct val="107000"/>
              </a:lnSpc>
            </a:pP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Для ночных измерений КА наблюдается умеренная положительная связь (0.3</a:t>
            </a:r>
            <a:r>
              <a:rPr lang="en-US" altLang="ru-RU" sz="1400">
                <a:latin typeface="Times New Roman" pitchFamily="18" charset="0"/>
                <a:cs typeface="Times New Roman" pitchFamily="18" charset="0"/>
              </a:rPr>
              <a:t>&lt;r&lt;0.7)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 для 7 событий. </a:t>
            </a:r>
          </a:p>
        </p:txBody>
      </p:sp>
      <p:sp>
        <p:nvSpPr>
          <p:cNvPr id="11357" name="TextBox 9"/>
          <p:cNvSpPr txBox="1">
            <a:spLocks noChangeArrowheads="1"/>
          </p:cNvSpPr>
          <p:nvPr/>
        </p:nvSpPr>
        <p:spPr bwMode="auto">
          <a:xfrm>
            <a:off x="5287963" y="2422525"/>
            <a:ext cx="5540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Сутки</a:t>
            </a:r>
          </a:p>
        </p:txBody>
      </p:sp>
      <p:sp>
        <p:nvSpPr>
          <p:cNvPr id="11358" name="TextBox 11"/>
          <p:cNvSpPr txBox="1">
            <a:spLocks noChangeArrowheads="1"/>
          </p:cNvSpPr>
          <p:nvPr/>
        </p:nvSpPr>
        <p:spPr bwMode="auto">
          <a:xfrm>
            <a:off x="5276850" y="4098925"/>
            <a:ext cx="5556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Сутки</a:t>
            </a:r>
          </a:p>
        </p:txBody>
      </p:sp>
      <p:sp>
        <p:nvSpPr>
          <p:cNvPr id="11359" name="TextBox 12"/>
          <p:cNvSpPr txBox="1">
            <a:spLocks noChangeArrowheads="1"/>
          </p:cNvSpPr>
          <p:nvPr/>
        </p:nvSpPr>
        <p:spPr bwMode="auto">
          <a:xfrm>
            <a:off x="5245100" y="5740400"/>
            <a:ext cx="554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Сутки</a:t>
            </a:r>
          </a:p>
        </p:txBody>
      </p:sp>
      <p:sp>
        <p:nvSpPr>
          <p:cNvPr id="11360" name="TextBox 13"/>
          <p:cNvSpPr txBox="1">
            <a:spLocks noChangeArrowheads="1"/>
          </p:cNvSpPr>
          <p:nvPr/>
        </p:nvSpPr>
        <p:spPr bwMode="auto">
          <a:xfrm>
            <a:off x="5099050" y="1146175"/>
            <a:ext cx="9890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61" name="TextBox 14"/>
          <p:cNvSpPr txBox="1">
            <a:spLocks noChangeArrowheads="1"/>
          </p:cNvSpPr>
          <p:nvPr/>
        </p:nvSpPr>
        <p:spPr bwMode="auto">
          <a:xfrm>
            <a:off x="4913313" y="2911475"/>
            <a:ext cx="9874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62" name="TextBox 15"/>
          <p:cNvSpPr txBox="1">
            <a:spLocks noChangeArrowheads="1"/>
          </p:cNvSpPr>
          <p:nvPr/>
        </p:nvSpPr>
        <p:spPr bwMode="auto">
          <a:xfrm>
            <a:off x="4906963" y="4687888"/>
            <a:ext cx="9874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M+1.5(q3-q1)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63" name="TextBox 16"/>
          <p:cNvSpPr txBox="1">
            <a:spLocks noChangeArrowheads="1"/>
          </p:cNvSpPr>
          <p:nvPr/>
        </p:nvSpPr>
        <p:spPr bwMode="auto">
          <a:xfrm>
            <a:off x="5116513" y="1730375"/>
            <a:ext cx="95408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64" name="TextBox 17"/>
          <p:cNvSpPr txBox="1">
            <a:spLocks noChangeArrowheads="1"/>
          </p:cNvSpPr>
          <p:nvPr/>
        </p:nvSpPr>
        <p:spPr bwMode="auto">
          <a:xfrm>
            <a:off x="4918075" y="3625850"/>
            <a:ext cx="9540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65" name="TextBox 18"/>
          <p:cNvSpPr txBox="1">
            <a:spLocks noChangeArrowheads="1"/>
          </p:cNvSpPr>
          <p:nvPr/>
        </p:nvSpPr>
        <p:spPr bwMode="auto">
          <a:xfrm>
            <a:off x="4887913" y="5354638"/>
            <a:ext cx="9540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1.5(q3-q1)</a:t>
            </a:r>
            <a:endParaRPr lang="ru-RU" alt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66" name="Прямоугольник 19"/>
          <p:cNvSpPr>
            <a:spLocks noChangeArrowheads="1"/>
          </p:cNvSpPr>
          <p:nvPr/>
        </p:nvSpPr>
        <p:spPr bwMode="auto">
          <a:xfrm>
            <a:off x="5492750" y="1579563"/>
            <a:ext cx="3095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11367" name="Прямоугольник 20"/>
          <p:cNvSpPr>
            <a:spLocks noChangeArrowheads="1"/>
          </p:cNvSpPr>
          <p:nvPr/>
        </p:nvSpPr>
        <p:spPr bwMode="auto">
          <a:xfrm>
            <a:off x="5480050" y="3394075"/>
            <a:ext cx="3095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11368" name="Прямоугольник 21"/>
          <p:cNvSpPr>
            <a:spLocks noChangeArrowheads="1"/>
          </p:cNvSpPr>
          <p:nvPr/>
        </p:nvSpPr>
        <p:spPr bwMode="auto">
          <a:xfrm>
            <a:off x="5489575" y="5038725"/>
            <a:ext cx="3095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ru-RU" sz="1100">
                <a:latin typeface="Times New Roman" pitchFamily="18" charset="0"/>
                <a:cs typeface="Times New Roman" pitchFamily="18" charset="0"/>
              </a:rPr>
              <a:t>M</a:t>
            </a:r>
            <a:endParaRPr lang="ru-RU" altLang="ru-RU" sz="1100"/>
          </a:p>
        </p:txBody>
      </p:sp>
      <p:sp>
        <p:nvSpPr>
          <p:cNvPr id="23" name="Овал 22"/>
          <p:cNvSpPr/>
          <p:nvPr/>
        </p:nvSpPr>
        <p:spPr>
          <a:xfrm>
            <a:off x="2679700" y="2903538"/>
            <a:ext cx="504825" cy="312737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70" name="Прямоугольник 1"/>
          <p:cNvSpPr>
            <a:spLocks noChangeArrowheads="1"/>
          </p:cNvSpPr>
          <p:nvPr/>
        </p:nvSpPr>
        <p:spPr bwMode="auto">
          <a:xfrm>
            <a:off x="244475" y="5910263"/>
            <a:ext cx="58816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7000"/>
              </a:lnSpc>
            </a:pP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Для осредненных данных КА </a:t>
            </a:r>
            <a:r>
              <a:rPr lang="en-US" altLang="ru-RU" sz="1400">
                <a:latin typeface="Times New Roman" pitchFamily="18" charset="0"/>
                <a:cs typeface="Times New Roman" pitchFamily="18" charset="0"/>
              </a:rPr>
              <a:t>DEMETER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 возмущения параметров наблюдаются на </a:t>
            </a:r>
            <a:r>
              <a:rPr lang="en-US" altLang="ru-RU" sz="1400">
                <a:latin typeface="Times New Roman" pitchFamily="18" charset="0"/>
                <a:cs typeface="Times New Roman" pitchFamily="18" charset="0"/>
              </a:rPr>
              <a:t>-9 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сутки (</a:t>
            </a:r>
            <a:r>
              <a:rPr lang="en-US" altLang="ru-RU" sz="1400">
                <a:latin typeface="Times New Roman" pitchFamily="18" charset="0"/>
                <a:cs typeface="Times New Roman" pitchFamily="18" charset="0"/>
              </a:rPr>
              <a:t>Ne) 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altLang="ru-RU" sz="1400">
                <a:latin typeface="Times New Roman" pitchFamily="18" charset="0"/>
                <a:cs typeface="Times New Roman" pitchFamily="18" charset="0"/>
              </a:rPr>
              <a:t>-28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сутки </a:t>
            </a:r>
            <a:r>
              <a:rPr lang="en-US" altLang="ru-RU" sz="1400">
                <a:latin typeface="Times New Roman" pitchFamily="18" charset="0"/>
                <a:cs typeface="Times New Roman" pitchFamily="18" charset="0"/>
              </a:rPr>
              <a:t>(Te)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. Для КА </a:t>
            </a:r>
            <a:r>
              <a:rPr lang="en-US" altLang="ru-RU" sz="1400">
                <a:latin typeface="Times New Roman" pitchFamily="18" charset="0"/>
                <a:cs typeface="Times New Roman" pitchFamily="18" charset="0"/>
              </a:rPr>
              <a:t>CHAMP 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возмущений не выявлено.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838200" y="261938"/>
            <a:ext cx="10515600" cy="958850"/>
          </a:xfrm>
        </p:spPr>
        <p:txBody>
          <a:bodyPr/>
          <a:lstStyle/>
          <a:p>
            <a:pPr algn="ctr"/>
            <a:r>
              <a:rPr lang="ru-RU" alt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altLang="ru-RU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0838" y="1220788"/>
            <a:ext cx="11320462" cy="5162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Выявлено, что для диагностики повышенной сейсмической активности наибольшей информативностью обладают результаты измерений ионосферных параметров, полученные БНА КА на высотах выше слоя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F2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(от 400 км).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Выполнена разработка элементов технологии обработки данных БНА КА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CHAMP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DEMETER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алгоритмов и программных модулей обработки исходных данных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реализована методика обработки данных БНА.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942975" y="2932113"/>
            <a:ext cx="10515600" cy="433387"/>
          </a:xfrm>
        </p:spPr>
        <p:txBody>
          <a:bodyPr/>
          <a:lstStyle/>
          <a:p>
            <a:pPr algn="ctr"/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alt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1047</Words>
  <Application>Microsoft Office PowerPoint</Application>
  <PresentationFormat>Произвольный</PresentationFormat>
  <Paragraphs>310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РЕЗУЛЬТАТЫ ОБРАБОТКИ ДАННЫХ БОРТОВОЙ ГЕОФИЗИЧЕСКОЙ АППАРАТУРЫ ДЛЯ ВЫЯВЛЕНИЯ СЕЙСМИЧЕСКОЙ АКТИВНОСТИ</vt:lpstr>
      <vt:lpstr>Цель и задачи исследования</vt:lpstr>
      <vt:lpstr>В качестве исходные данных приняты результаты измерений </vt:lpstr>
      <vt:lpstr>Сейсмические события для исследования (M&gt;6, h&lt;50 км)*</vt:lpstr>
      <vt:lpstr>Территориальное распределение выбранных землетрясений</vt:lpstr>
      <vt:lpstr>Методика обработки измерений бортовой аппаратуры</vt:lpstr>
      <vt:lpstr>Землетрясение Самоа 29.09.2009, М=8.1 (06-18 LT слева, 18-06 LT - справа)</vt:lpstr>
      <vt:lpstr>Презентация PowerPoint</vt:lpstr>
      <vt:lpstr>Презентация PowerPoint</vt:lpstr>
      <vt:lpstr>Выводы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User007</dc:creator>
  <cp:lastModifiedBy>Vladimir</cp:lastModifiedBy>
  <cp:revision>75</cp:revision>
  <dcterms:created xsi:type="dcterms:W3CDTF">2017-05-23T07:28:07Z</dcterms:created>
  <dcterms:modified xsi:type="dcterms:W3CDTF">2017-05-25T01:20:08Z</dcterms:modified>
</cp:coreProperties>
</file>